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8288000" cy="10287000"/>
  <p:notesSz cx="6858000" cy="9144000"/>
  <p:embeddedFontLst>
    <p:embeddedFont>
      <p:font typeface="Aileron" panose="020B0604020202020204" charset="0"/>
      <p:regular r:id="rId11"/>
    </p:embeddedFont>
    <p:embeddedFont>
      <p:font typeface="Aileron Bold" panose="020B0604020202020204" charset="0"/>
      <p:regular r:id="rId12"/>
    </p:embeddedFont>
    <p:embeddedFont>
      <p:font typeface="League Spartan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37" autoAdjust="0"/>
  </p:normalViewPr>
  <p:slideViewPr>
    <p:cSldViewPr>
      <p:cViewPr varScale="1">
        <p:scale>
          <a:sx n="73" d="100"/>
          <a:sy n="73" d="100"/>
        </p:scale>
        <p:origin x="59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TIPO</a:t>
            </a:r>
            <a:r>
              <a:rPr lang="en-US" b="1" baseline="0" dirty="0"/>
              <a:t> DE VIOLENCIA</a:t>
            </a:r>
          </a:p>
        </c:rich>
      </c:tx>
      <c:layout>
        <c:manualLayout>
          <c:xMode val="edge"/>
          <c:yMode val="edge"/>
          <c:x val="0.40865621457081186"/>
          <c:y val="1.54974258025439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>
        <c:manualLayout>
          <c:layoutTarget val="inner"/>
          <c:xMode val="edge"/>
          <c:yMode val="edge"/>
          <c:x val="0.20127910046747116"/>
          <c:y val="5.3542274052478127E-2"/>
          <c:w val="0.59744187671807292"/>
          <c:h val="0.88309921718968798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TIPO DE VIOLENCIA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BC8-4140-A93C-FF04F92A005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BC8-4140-A93C-FF04F92A005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BC8-4140-A93C-FF04F92A005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BC8-4140-A93C-FF04F92A0057}"/>
              </c:ext>
            </c:extLst>
          </c:dPt>
          <c:cat>
            <c:strRef>
              <c:f>Hoja1!$A$2:$A$5</c:f>
              <c:strCache>
                <c:ptCount val="3"/>
                <c:pt idx="0">
                  <c:v>VIOLENCIA FÍSICA</c:v>
                </c:pt>
                <c:pt idx="1">
                  <c:v>VIOLENCIA ECONÓMICA</c:v>
                </c:pt>
                <c:pt idx="2">
                  <c:v>PSICOLÓGICA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</c:v>
                </c:pt>
                <c:pt idx="1">
                  <c:v>0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B5-4E63-82AC-8ECDBD6EDE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5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s-MX"/>
          </a:p>
        </c:txPr>
      </c:legendEntry>
      <c:layout>
        <c:manualLayout>
          <c:xMode val="edge"/>
          <c:yMode val="edge"/>
          <c:x val="0.13544565065461495"/>
          <c:y val="0.91463332757386517"/>
          <c:w val="0.77473240770939134"/>
          <c:h val="8.53666724261348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38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 descr="Texto  Descripción generada automáticamente"/>
          <p:cNvSpPr/>
          <p:nvPr/>
        </p:nvSpPr>
        <p:spPr>
          <a:xfrm>
            <a:off x="0" y="0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" name="Freeform 3" descr="Texto  Descripción generada automáticamente"/>
          <p:cNvSpPr/>
          <p:nvPr/>
        </p:nvSpPr>
        <p:spPr>
          <a:xfrm>
            <a:off x="2622888" y="7892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" name="Freeform 4" descr="Texto  Descripción generada automáticamente"/>
          <p:cNvSpPr/>
          <p:nvPr/>
        </p:nvSpPr>
        <p:spPr>
          <a:xfrm>
            <a:off x="13145882" y="0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5" name="Freeform 5" descr="Texto  Descripción generada automáticamente"/>
          <p:cNvSpPr/>
          <p:nvPr/>
        </p:nvSpPr>
        <p:spPr>
          <a:xfrm>
            <a:off x="7832556" y="7892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6" name="Freeform 6" descr="Texto  Descripción generada automáticamente"/>
          <p:cNvSpPr/>
          <p:nvPr/>
        </p:nvSpPr>
        <p:spPr>
          <a:xfrm>
            <a:off x="10455444" y="7892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7" name="Freeform 7" descr="Texto  Descripción generada automáticamente"/>
          <p:cNvSpPr/>
          <p:nvPr/>
        </p:nvSpPr>
        <p:spPr>
          <a:xfrm>
            <a:off x="5274095" y="0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8" name="Freeform 8" descr="Texto  Descripción generada automáticamente"/>
          <p:cNvSpPr/>
          <p:nvPr/>
        </p:nvSpPr>
        <p:spPr>
          <a:xfrm>
            <a:off x="15947856" y="7892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9" name="Freeform 9" descr="Texto  Descripción generada automáticamente"/>
          <p:cNvSpPr/>
          <p:nvPr/>
        </p:nvSpPr>
        <p:spPr>
          <a:xfrm>
            <a:off x="0" y="1506186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0" name="Freeform 10" descr="Texto  Descripción generada automáticamente"/>
          <p:cNvSpPr/>
          <p:nvPr/>
        </p:nvSpPr>
        <p:spPr>
          <a:xfrm>
            <a:off x="0" y="3012372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1" name="Freeform 11" descr="Texto  Descripción generada automáticamente"/>
          <p:cNvSpPr/>
          <p:nvPr/>
        </p:nvSpPr>
        <p:spPr>
          <a:xfrm>
            <a:off x="0" y="4518558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2" name="Freeform 12" descr="Texto  Descripción generada automáticamente"/>
          <p:cNvSpPr/>
          <p:nvPr/>
        </p:nvSpPr>
        <p:spPr>
          <a:xfrm>
            <a:off x="0" y="6024744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3" name="Freeform 13" descr="Texto  Descripción generada automáticamente"/>
          <p:cNvSpPr/>
          <p:nvPr/>
        </p:nvSpPr>
        <p:spPr>
          <a:xfrm>
            <a:off x="0" y="7530930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4" name="Freeform 14" descr="Texto  Descripción generada automáticamente"/>
          <p:cNvSpPr/>
          <p:nvPr/>
        </p:nvSpPr>
        <p:spPr>
          <a:xfrm>
            <a:off x="0" y="9037116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5" name="Freeform 15" descr="Texto  Descripción generada automáticamente"/>
          <p:cNvSpPr/>
          <p:nvPr/>
        </p:nvSpPr>
        <p:spPr>
          <a:xfrm>
            <a:off x="2622888" y="166102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6" name="Freeform 16" descr="Texto  Descripción generada automáticamente"/>
          <p:cNvSpPr/>
          <p:nvPr/>
        </p:nvSpPr>
        <p:spPr>
          <a:xfrm>
            <a:off x="5245777" y="181586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7" name="Freeform 17" descr="Texto  Descripción generada automáticamente"/>
          <p:cNvSpPr/>
          <p:nvPr/>
        </p:nvSpPr>
        <p:spPr>
          <a:xfrm>
            <a:off x="7925301" y="181586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8" name="Freeform 18" descr="Texto  Descripción generada automáticamente"/>
          <p:cNvSpPr/>
          <p:nvPr/>
        </p:nvSpPr>
        <p:spPr>
          <a:xfrm>
            <a:off x="10268203" y="1682136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9" name="Freeform 19" descr="Texto  Descripción generada automáticamente"/>
          <p:cNvSpPr/>
          <p:nvPr/>
        </p:nvSpPr>
        <p:spPr>
          <a:xfrm>
            <a:off x="12891091" y="1682136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0" name="Freeform 20" descr="Texto  Descripción generada automáticamente"/>
          <p:cNvSpPr/>
          <p:nvPr/>
        </p:nvSpPr>
        <p:spPr>
          <a:xfrm>
            <a:off x="15740829" y="181586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1" name="Freeform 21" descr="Texto  Descripción generada automáticamente"/>
          <p:cNvSpPr/>
          <p:nvPr/>
        </p:nvSpPr>
        <p:spPr>
          <a:xfrm>
            <a:off x="2622888" y="3033482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2" name="Freeform 22" descr="Texto  Descripción generada automáticamente"/>
          <p:cNvSpPr/>
          <p:nvPr/>
        </p:nvSpPr>
        <p:spPr>
          <a:xfrm>
            <a:off x="5302413" y="3188322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3" name="Freeform 23" descr="Texto  Descripción generada automáticamente"/>
          <p:cNvSpPr/>
          <p:nvPr/>
        </p:nvSpPr>
        <p:spPr>
          <a:xfrm>
            <a:off x="2679525" y="4518558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4" name="Freeform 24" descr="Texto  Descripción generada automáticamente"/>
          <p:cNvSpPr/>
          <p:nvPr/>
        </p:nvSpPr>
        <p:spPr>
          <a:xfrm>
            <a:off x="2679525" y="5987468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5" name="Freeform 25" descr="Texto  Descripción generada automáticamente"/>
          <p:cNvSpPr/>
          <p:nvPr/>
        </p:nvSpPr>
        <p:spPr>
          <a:xfrm>
            <a:off x="2679525" y="7472544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6" name="Freeform 26" descr="Texto  Descripción generada automáticamente"/>
          <p:cNvSpPr/>
          <p:nvPr/>
        </p:nvSpPr>
        <p:spPr>
          <a:xfrm>
            <a:off x="2679525" y="8978730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7" name="Freeform 27" descr="Texto  Descripción generada automáticamente"/>
          <p:cNvSpPr/>
          <p:nvPr/>
        </p:nvSpPr>
        <p:spPr>
          <a:xfrm>
            <a:off x="5302413" y="4694508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8" name="Freeform 28" descr="Texto  Descripción generada automáticamente"/>
          <p:cNvSpPr/>
          <p:nvPr/>
        </p:nvSpPr>
        <p:spPr>
          <a:xfrm>
            <a:off x="5302413" y="6200694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9" name="Freeform 29" descr="Texto  Descripción generada automáticamente"/>
          <p:cNvSpPr/>
          <p:nvPr/>
        </p:nvSpPr>
        <p:spPr>
          <a:xfrm>
            <a:off x="5302413" y="7706880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0" name="Freeform 30" descr="Texto  Descripción generada automáticamente"/>
          <p:cNvSpPr/>
          <p:nvPr/>
        </p:nvSpPr>
        <p:spPr>
          <a:xfrm>
            <a:off x="5302413" y="9213066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1" name="Freeform 31" descr="Texto  Descripción generada automáticamente"/>
          <p:cNvSpPr/>
          <p:nvPr/>
        </p:nvSpPr>
        <p:spPr>
          <a:xfrm>
            <a:off x="7925301" y="3167213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2" name="Freeform 32" descr="Texto  Descripción generada automáticamente"/>
          <p:cNvSpPr/>
          <p:nvPr/>
        </p:nvSpPr>
        <p:spPr>
          <a:xfrm>
            <a:off x="10691065" y="3033482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3" name="Freeform 33" descr="Texto  Descripción generada automáticamente"/>
          <p:cNvSpPr/>
          <p:nvPr/>
        </p:nvSpPr>
        <p:spPr>
          <a:xfrm>
            <a:off x="13324968" y="3033482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4" name="Freeform 34" descr="Texto  Descripción generada automáticamente"/>
          <p:cNvSpPr/>
          <p:nvPr/>
        </p:nvSpPr>
        <p:spPr>
          <a:xfrm>
            <a:off x="15947856" y="3033482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5" name="Freeform 35" descr="Texto  Descripción generada automáticamente"/>
          <p:cNvSpPr/>
          <p:nvPr/>
        </p:nvSpPr>
        <p:spPr>
          <a:xfrm>
            <a:off x="7925301" y="4694508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6" name="Freeform 36" descr="Texto  Descripción generada automáticamente"/>
          <p:cNvSpPr/>
          <p:nvPr/>
        </p:nvSpPr>
        <p:spPr>
          <a:xfrm>
            <a:off x="10605340" y="4673399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7" name="Freeform 37" descr="Texto  Descripción generada automáticamente"/>
          <p:cNvSpPr/>
          <p:nvPr/>
        </p:nvSpPr>
        <p:spPr>
          <a:xfrm>
            <a:off x="13285378" y="4652289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8" name="Freeform 38" descr="Texto  Descripción generada automáticamente"/>
          <p:cNvSpPr/>
          <p:nvPr/>
        </p:nvSpPr>
        <p:spPr>
          <a:xfrm>
            <a:off x="15965416" y="4631179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9" name="Freeform 39" descr="Texto  Descripción generada automáticamente"/>
          <p:cNvSpPr/>
          <p:nvPr/>
        </p:nvSpPr>
        <p:spPr>
          <a:xfrm>
            <a:off x="7925301" y="6179585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0" name="Freeform 40" descr="Texto  Descripción generada automáticamente"/>
          <p:cNvSpPr/>
          <p:nvPr/>
        </p:nvSpPr>
        <p:spPr>
          <a:xfrm>
            <a:off x="10548190" y="6158475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1" name="Freeform 41" descr="Texto  Descripción generada automáticamente"/>
          <p:cNvSpPr/>
          <p:nvPr/>
        </p:nvSpPr>
        <p:spPr>
          <a:xfrm>
            <a:off x="13171078" y="6137365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2" name="Freeform 42" descr="Texto  Descripción generada automáticamente"/>
          <p:cNvSpPr/>
          <p:nvPr/>
        </p:nvSpPr>
        <p:spPr>
          <a:xfrm>
            <a:off x="15793966" y="6116255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3" name="Freeform 43" descr="Texto  Descripción generada automáticamente"/>
          <p:cNvSpPr/>
          <p:nvPr/>
        </p:nvSpPr>
        <p:spPr>
          <a:xfrm>
            <a:off x="7973928" y="7704821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4" name="Freeform 44" descr="Texto  Descripción generada automáticamente"/>
          <p:cNvSpPr/>
          <p:nvPr/>
        </p:nvSpPr>
        <p:spPr>
          <a:xfrm>
            <a:off x="10645443" y="7702761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5" name="Freeform 45" descr="Texto  Descripción generada automáticamente"/>
          <p:cNvSpPr/>
          <p:nvPr/>
        </p:nvSpPr>
        <p:spPr>
          <a:xfrm>
            <a:off x="13316957" y="7700701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6" name="Freeform 46" descr="Texto  Descripción generada automáticamente"/>
          <p:cNvSpPr/>
          <p:nvPr/>
        </p:nvSpPr>
        <p:spPr>
          <a:xfrm>
            <a:off x="15988472" y="7698641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7" name="TextBox 47"/>
          <p:cNvSpPr txBox="1"/>
          <p:nvPr/>
        </p:nvSpPr>
        <p:spPr>
          <a:xfrm>
            <a:off x="1761892" y="2571811"/>
            <a:ext cx="14764215" cy="54744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414"/>
              </a:lnSpc>
            </a:pPr>
            <a:r>
              <a:rPr lang="en-US" sz="10296" dirty="0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ESTADÍSTICA DEL MES DE DICIEMBRE  2025 ÁREA JURÍDICA  </a:t>
            </a:r>
          </a:p>
        </p:txBody>
      </p:sp>
      <p:sp>
        <p:nvSpPr>
          <p:cNvPr id="48" name="Freeform 48" descr="Texto  Descripción generada automáticamente"/>
          <p:cNvSpPr/>
          <p:nvPr/>
        </p:nvSpPr>
        <p:spPr>
          <a:xfrm>
            <a:off x="8068176" y="9258300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9" name="Freeform 49" descr="Texto  Descripción generada automáticamente"/>
          <p:cNvSpPr/>
          <p:nvPr/>
        </p:nvSpPr>
        <p:spPr>
          <a:xfrm>
            <a:off x="10862515" y="9188661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50" name="Freeform 50" descr="Texto  Descripción generada automáticamente"/>
          <p:cNvSpPr/>
          <p:nvPr/>
        </p:nvSpPr>
        <p:spPr>
          <a:xfrm>
            <a:off x="13656853" y="926403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51" name="Freeform 51" descr="Texto  Descripción generada automáticamente"/>
          <p:cNvSpPr/>
          <p:nvPr/>
        </p:nvSpPr>
        <p:spPr>
          <a:xfrm>
            <a:off x="16279741" y="9070241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38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275054" y="314319"/>
            <a:ext cx="13737891" cy="927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EDADES PROMEDIO DE USUARIAS 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4302884" y="1262102"/>
            <a:ext cx="9682232" cy="8835855"/>
            <a:chOff x="0" y="-76200"/>
            <a:chExt cx="12909643" cy="11781140"/>
          </a:xfrm>
        </p:grpSpPr>
        <p:sp>
          <p:nvSpPr>
            <p:cNvPr id="4" name="TextBox 4"/>
            <p:cNvSpPr txBox="1"/>
            <p:nvPr/>
          </p:nvSpPr>
          <p:spPr>
            <a:xfrm>
              <a:off x="1337155" y="11205734"/>
              <a:ext cx="1988944" cy="49920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29"/>
                </a:lnSpc>
              </a:pPr>
              <a:r>
                <a:rPr lang="en-US" sz="1993" spc="137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16-30 </a:t>
              </a:r>
              <a:r>
                <a:rPr lang="en-US" sz="1993" spc="137" dirty="0" err="1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años</a:t>
              </a:r>
              <a:endParaRPr lang="en-US" sz="1993" spc="137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endParaRP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3733041" y="11205734"/>
              <a:ext cx="1988944" cy="49920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29"/>
                </a:lnSpc>
              </a:pPr>
              <a:r>
                <a:rPr lang="en-US" sz="1993" spc="137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31-40 años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6128927" y="11205734"/>
              <a:ext cx="1988944" cy="49920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29"/>
                </a:lnSpc>
              </a:pPr>
              <a:r>
                <a:rPr lang="en-US" sz="1993" spc="137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41-50 años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8525016" y="11205734"/>
              <a:ext cx="1988944" cy="49920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29"/>
                </a:lnSpc>
              </a:pPr>
              <a:r>
                <a:rPr lang="en-US" sz="1993" spc="137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51-60 años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10920699" y="11205734"/>
              <a:ext cx="1988944" cy="49920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29"/>
                </a:lnSpc>
              </a:pPr>
              <a:r>
                <a:rPr lang="en-US" sz="1993" spc="137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61-74 años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10133401"/>
              <a:ext cx="776596" cy="5525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3198862"/>
              <a:ext cx="776596" cy="5525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6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4354591"/>
              <a:ext cx="776596" cy="5525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5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5510320"/>
              <a:ext cx="776596" cy="5525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4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6666049"/>
              <a:ext cx="776596" cy="5525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3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7821778"/>
              <a:ext cx="776596" cy="5525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8977507"/>
              <a:ext cx="776596" cy="5525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</a:p>
          </p:txBody>
        </p:sp>
        <p:sp>
          <p:nvSpPr>
            <p:cNvPr id="16" name="AutoShape 16"/>
            <p:cNvSpPr/>
            <p:nvPr/>
          </p:nvSpPr>
          <p:spPr>
            <a:xfrm rot="-5400000">
              <a:off x="-2465964" y="5302001"/>
              <a:ext cx="9505276" cy="828481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7" name="AutoShape 17"/>
            <p:cNvSpPr/>
            <p:nvPr/>
          </p:nvSpPr>
          <p:spPr>
            <a:xfrm rot="16200000">
              <a:off x="1594263" y="9383743"/>
              <a:ext cx="1386384" cy="741693"/>
            </a:xfrm>
            <a:prstGeom prst="rect">
              <a:avLst/>
            </a:prstGeom>
            <a:solidFill>
              <a:srgbClr val="6B0834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8" name="AutoShape 18"/>
            <p:cNvSpPr/>
            <p:nvPr/>
          </p:nvSpPr>
          <p:spPr>
            <a:xfrm rot="-5400000">
              <a:off x="-25125" y="5345395"/>
              <a:ext cx="9505276" cy="74169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9" name="AutoShape 19"/>
            <p:cNvSpPr/>
            <p:nvPr/>
          </p:nvSpPr>
          <p:spPr>
            <a:xfrm rot="16200000">
              <a:off x="3454423" y="8846040"/>
              <a:ext cx="2546180" cy="741693"/>
            </a:xfrm>
            <a:prstGeom prst="rect">
              <a:avLst/>
            </a:prstGeom>
            <a:solidFill>
              <a:srgbClr val="6B0834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20" name="AutoShape 20"/>
            <p:cNvSpPr/>
            <p:nvPr/>
          </p:nvSpPr>
          <p:spPr>
            <a:xfrm rot="-5400000">
              <a:off x="2370761" y="5345395"/>
              <a:ext cx="9505276" cy="74169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22" name="AutoShape 22"/>
            <p:cNvSpPr/>
            <p:nvPr/>
          </p:nvSpPr>
          <p:spPr>
            <a:xfrm rot="-5400000">
              <a:off x="7162533" y="5345395"/>
              <a:ext cx="9505276" cy="74169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24" name="AutoShape 24"/>
            <p:cNvSpPr/>
            <p:nvPr/>
          </p:nvSpPr>
          <p:spPr>
            <a:xfrm rot="-5400000">
              <a:off x="4758699" y="5337447"/>
              <a:ext cx="9521171" cy="74169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2043133"/>
              <a:ext cx="776596" cy="5525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7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1943328" y="-76200"/>
              <a:ext cx="776596" cy="5690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4321763" y="-76200"/>
              <a:ext cx="776596" cy="5690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6636923" y="-76200"/>
              <a:ext cx="776596" cy="5690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9013719" y="-76200"/>
              <a:ext cx="776596" cy="5690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11509422" y="-76200"/>
              <a:ext cx="776596" cy="5690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0" y="887403"/>
              <a:ext cx="776596" cy="5525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8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38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275054" y="517525"/>
            <a:ext cx="13737891" cy="927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ESTADO CIVIL</a:t>
            </a:r>
          </a:p>
        </p:txBody>
      </p:sp>
      <p:sp>
        <p:nvSpPr>
          <p:cNvPr id="3" name="AutoShape 3"/>
          <p:cNvSpPr/>
          <p:nvPr/>
        </p:nvSpPr>
        <p:spPr>
          <a:xfrm>
            <a:off x="3496879" y="8330407"/>
            <a:ext cx="11082046" cy="14559"/>
          </a:xfrm>
          <a:prstGeom prst="rect">
            <a:avLst/>
          </a:prstGeom>
          <a:solidFill>
            <a:srgbClr val="191919">
              <a:alpha val="98824"/>
            </a:srgbClr>
          </a:solidFill>
        </p:spPr>
        <p:txBody>
          <a:bodyPr/>
          <a:lstStyle/>
          <a:p>
            <a:endParaRPr lang="es-MX"/>
          </a:p>
        </p:txBody>
      </p:sp>
      <p:sp>
        <p:nvSpPr>
          <p:cNvPr id="4" name="TextBox 4"/>
          <p:cNvSpPr txBox="1"/>
          <p:nvPr/>
        </p:nvSpPr>
        <p:spPr>
          <a:xfrm>
            <a:off x="3139784" y="8933506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319659" y="8933506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504861" y="8933506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4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690075" y="8933506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7875290" y="8933506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8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9060505" y="8933506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10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45719" y="8933506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12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1430934" y="8933506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14</a:t>
            </a:r>
          </a:p>
        </p:txBody>
      </p:sp>
      <p:sp>
        <p:nvSpPr>
          <p:cNvPr id="12" name="AutoShape 12"/>
          <p:cNvSpPr/>
          <p:nvPr/>
        </p:nvSpPr>
        <p:spPr>
          <a:xfrm rot="-5400000">
            <a:off x="8733283" y="-2894764"/>
            <a:ext cx="209895" cy="10703827"/>
          </a:xfrm>
          <a:prstGeom prst="rect">
            <a:avLst/>
          </a:prstGeom>
          <a:solidFill>
            <a:srgbClr val="9C617B">
              <a:alpha val="22745"/>
            </a:srgbClr>
          </a:solidFill>
        </p:spPr>
        <p:txBody>
          <a:bodyPr/>
          <a:lstStyle/>
          <a:p>
            <a:endParaRPr lang="es-MX"/>
          </a:p>
        </p:txBody>
      </p:sp>
      <p:sp>
        <p:nvSpPr>
          <p:cNvPr id="13" name="TextBox 13"/>
          <p:cNvSpPr txBox="1"/>
          <p:nvPr/>
        </p:nvSpPr>
        <p:spPr>
          <a:xfrm>
            <a:off x="3486317" y="1529545"/>
            <a:ext cx="4408214" cy="5369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94"/>
              </a:lnSpc>
            </a:pPr>
            <a:r>
              <a:rPr lang="en-US" sz="2751" spc="189" dirty="0" err="1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Divorciada</a:t>
            </a:r>
            <a:endParaRPr lang="en-US" sz="2751" spc="189" dirty="0">
              <a:solidFill>
                <a:srgbClr val="FFFFFF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14" name="AutoShape 14"/>
          <p:cNvSpPr/>
          <p:nvPr/>
        </p:nvSpPr>
        <p:spPr>
          <a:xfrm rot="-5400000">
            <a:off x="8727571" y="-1253306"/>
            <a:ext cx="284693" cy="10640455"/>
          </a:xfrm>
          <a:prstGeom prst="rect">
            <a:avLst/>
          </a:prstGeom>
          <a:solidFill>
            <a:srgbClr val="9C617B">
              <a:alpha val="22745"/>
            </a:srgbClr>
          </a:solidFill>
        </p:spPr>
        <p:txBody>
          <a:bodyPr/>
          <a:lstStyle/>
          <a:p>
            <a:endParaRPr lang="es-MX"/>
          </a:p>
        </p:txBody>
      </p:sp>
      <p:sp>
        <p:nvSpPr>
          <p:cNvPr id="15" name="AutoShape 15"/>
          <p:cNvSpPr/>
          <p:nvPr/>
        </p:nvSpPr>
        <p:spPr>
          <a:xfrm rot="-5400000">
            <a:off x="3646256" y="3843445"/>
            <a:ext cx="370473" cy="532729"/>
          </a:xfrm>
          <a:prstGeom prst="rect">
            <a:avLst/>
          </a:prstGeom>
          <a:solidFill>
            <a:srgbClr val="6B0834"/>
          </a:solidFill>
        </p:spPr>
        <p:txBody>
          <a:bodyPr/>
          <a:lstStyle/>
          <a:p>
            <a:endParaRPr lang="es-MX"/>
          </a:p>
        </p:txBody>
      </p:sp>
      <p:sp>
        <p:nvSpPr>
          <p:cNvPr id="16" name="TextBox 16"/>
          <p:cNvSpPr txBox="1"/>
          <p:nvPr/>
        </p:nvSpPr>
        <p:spPr>
          <a:xfrm>
            <a:off x="3549690" y="3101918"/>
            <a:ext cx="4408214" cy="5369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94"/>
              </a:lnSpc>
            </a:pPr>
            <a:r>
              <a:rPr lang="en-US" sz="2751" spc="189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Soltera</a:t>
            </a:r>
          </a:p>
        </p:txBody>
      </p:sp>
      <p:sp>
        <p:nvSpPr>
          <p:cNvPr id="17" name="AutoShape 17"/>
          <p:cNvSpPr/>
          <p:nvPr/>
        </p:nvSpPr>
        <p:spPr>
          <a:xfrm rot="-5400000">
            <a:off x="8714830" y="310683"/>
            <a:ext cx="289049" cy="10661579"/>
          </a:xfrm>
          <a:prstGeom prst="rect">
            <a:avLst/>
          </a:prstGeom>
          <a:solidFill>
            <a:srgbClr val="9C617B">
              <a:alpha val="22745"/>
            </a:srgbClr>
          </a:solidFill>
        </p:spPr>
        <p:txBody>
          <a:bodyPr/>
          <a:lstStyle/>
          <a:p>
            <a:endParaRPr lang="es-MX"/>
          </a:p>
        </p:txBody>
      </p:sp>
      <p:sp>
        <p:nvSpPr>
          <p:cNvPr id="18" name="AutoShape 18"/>
          <p:cNvSpPr/>
          <p:nvPr/>
        </p:nvSpPr>
        <p:spPr>
          <a:xfrm rot="-5400000">
            <a:off x="3765910" y="5259605"/>
            <a:ext cx="302878" cy="777563"/>
          </a:xfrm>
          <a:prstGeom prst="rect">
            <a:avLst/>
          </a:prstGeom>
          <a:solidFill>
            <a:srgbClr val="6B0834"/>
          </a:solidFill>
        </p:spPr>
        <p:txBody>
          <a:bodyPr/>
          <a:lstStyle/>
          <a:p>
            <a:endParaRPr lang="es-MX"/>
          </a:p>
        </p:txBody>
      </p:sp>
      <p:sp>
        <p:nvSpPr>
          <p:cNvPr id="19" name="TextBox 19"/>
          <p:cNvSpPr txBox="1"/>
          <p:nvPr/>
        </p:nvSpPr>
        <p:spPr>
          <a:xfrm>
            <a:off x="3528566" y="4674291"/>
            <a:ext cx="4408214" cy="5369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94"/>
              </a:lnSpc>
            </a:pPr>
            <a:r>
              <a:rPr lang="en-US" sz="2751" spc="189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Unión Libre </a:t>
            </a:r>
          </a:p>
        </p:txBody>
      </p:sp>
      <p:sp>
        <p:nvSpPr>
          <p:cNvPr id="20" name="AutoShape 20"/>
          <p:cNvSpPr/>
          <p:nvPr/>
        </p:nvSpPr>
        <p:spPr>
          <a:xfrm rot="-5400000">
            <a:off x="8727489" y="1891522"/>
            <a:ext cx="284856" cy="10640455"/>
          </a:xfrm>
          <a:prstGeom prst="rect">
            <a:avLst/>
          </a:prstGeom>
          <a:solidFill>
            <a:srgbClr val="9C617B">
              <a:alpha val="22745"/>
            </a:srgbClr>
          </a:solidFill>
        </p:spPr>
        <p:txBody>
          <a:bodyPr/>
          <a:lstStyle/>
          <a:p>
            <a:endParaRPr lang="es-MX"/>
          </a:p>
        </p:txBody>
      </p:sp>
      <p:sp>
        <p:nvSpPr>
          <p:cNvPr id="21" name="AutoShape 21"/>
          <p:cNvSpPr/>
          <p:nvPr/>
        </p:nvSpPr>
        <p:spPr>
          <a:xfrm rot="-5400000">
            <a:off x="3807066" y="6811944"/>
            <a:ext cx="255217" cy="769969"/>
          </a:xfrm>
          <a:prstGeom prst="rect">
            <a:avLst/>
          </a:prstGeom>
          <a:solidFill>
            <a:srgbClr val="6B0834"/>
          </a:solidFill>
        </p:spPr>
        <p:txBody>
          <a:bodyPr/>
          <a:lstStyle/>
          <a:p>
            <a:endParaRPr lang="es-MX"/>
          </a:p>
        </p:txBody>
      </p:sp>
      <p:sp>
        <p:nvSpPr>
          <p:cNvPr id="22" name="TextBox 22"/>
          <p:cNvSpPr txBox="1"/>
          <p:nvPr/>
        </p:nvSpPr>
        <p:spPr>
          <a:xfrm>
            <a:off x="3549690" y="6246663"/>
            <a:ext cx="4408214" cy="5369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94"/>
              </a:lnSpc>
            </a:pPr>
            <a:r>
              <a:rPr lang="en-US" sz="2751" spc="189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Casada</a:t>
            </a:r>
          </a:p>
        </p:txBody>
      </p:sp>
      <p:sp>
        <p:nvSpPr>
          <p:cNvPr id="23" name="Freeform 23"/>
          <p:cNvSpPr/>
          <p:nvPr/>
        </p:nvSpPr>
        <p:spPr>
          <a:xfrm>
            <a:off x="3810000" y="3771900"/>
            <a:ext cx="553274" cy="553274"/>
          </a:xfrm>
          <a:custGeom>
            <a:avLst/>
            <a:gdLst/>
            <a:ahLst/>
            <a:cxnLst/>
            <a:rect l="l" t="t" r="r" b="b"/>
            <a:pathLst>
              <a:path w="553274" h="553274">
                <a:moveTo>
                  <a:pt x="0" y="0"/>
                </a:moveTo>
                <a:lnTo>
                  <a:pt x="553274" y="0"/>
                </a:lnTo>
                <a:lnTo>
                  <a:pt x="553274" y="553274"/>
                </a:lnTo>
                <a:lnTo>
                  <a:pt x="0" y="5532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4" name="Freeform 24"/>
          <p:cNvSpPr/>
          <p:nvPr/>
        </p:nvSpPr>
        <p:spPr>
          <a:xfrm>
            <a:off x="3790126" y="5349648"/>
            <a:ext cx="553274" cy="553274"/>
          </a:xfrm>
          <a:custGeom>
            <a:avLst/>
            <a:gdLst/>
            <a:ahLst/>
            <a:cxnLst/>
            <a:rect l="l" t="t" r="r" b="b"/>
            <a:pathLst>
              <a:path w="553274" h="553274">
                <a:moveTo>
                  <a:pt x="0" y="0"/>
                </a:moveTo>
                <a:lnTo>
                  <a:pt x="553274" y="0"/>
                </a:lnTo>
                <a:lnTo>
                  <a:pt x="553274" y="553274"/>
                </a:lnTo>
                <a:lnTo>
                  <a:pt x="0" y="5532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5" name="Freeform 25"/>
          <p:cNvSpPr/>
          <p:nvPr/>
        </p:nvSpPr>
        <p:spPr>
          <a:xfrm>
            <a:off x="3788806" y="6935112"/>
            <a:ext cx="554594" cy="553274"/>
          </a:xfrm>
          <a:custGeom>
            <a:avLst/>
            <a:gdLst/>
            <a:ahLst/>
            <a:cxnLst/>
            <a:rect l="l" t="t" r="r" b="b"/>
            <a:pathLst>
              <a:path w="553274" h="553274">
                <a:moveTo>
                  <a:pt x="0" y="0"/>
                </a:moveTo>
                <a:lnTo>
                  <a:pt x="553274" y="0"/>
                </a:lnTo>
                <a:lnTo>
                  <a:pt x="553274" y="553274"/>
                </a:lnTo>
                <a:lnTo>
                  <a:pt x="0" y="5532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 dirty="0"/>
          </a:p>
        </p:txBody>
      </p:sp>
      <p:sp>
        <p:nvSpPr>
          <p:cNvPr id="26" name="TextBox 26"/>
          <p:cNvSpPr txBox="1"/>
          <p:nvPr/>
        </p:nvSpPr>
        <p:spPr>
          <a:xfrm>
            <a:off x="12616149" y="8933506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16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3801363" y="8933506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18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4518847" y="3729123"/>
            <a:ext cx="481175" cy="5659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4370653" y="5262505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4370653" y="6795888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4370653" y="2124519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38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302206" y="712673"/>
            <a:ext cx="13737891" cy="927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OCUPACIÓN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5437202" y="9331250"/>
            <a:ext cx="1796585" cy="3981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85"/>
              </a:lnSpc>
            </a:pPr>
            <a:r>
              <a:rPr lang="en-US" sz="2086" spc="143" dirty="0" err="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Estudiante</a:t>
            </a:r>
            <a:endParaRPr lang="en-US" sz="2086" spc="143" dirty="0">
              <a:solidFill>
                <a:srgbClr val="FFFEFE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8252908" y="9331250"/>
            <a:ext cx="1796585" cy="4124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85"/>
              </a:lnSpc>
            </a:pPr>
            <a:r>
              <a:rPr lang="en-US" sz="2086" spc="143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Empleada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1073616" y="9331250"/>
            <a:ext cx="2076100" cy="4124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85"/>
              </a:lnSpc>
            </a:pPr>
            <a:r>
              <a:rPr lang="en-US" sz="2086" spc="143" dirty="0" err="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Comerciante</a:t>
            </a:r>
            <a:endParaRPr lang="en-US" sz="2086" spc="143" dirty="0">
              <a:solidFill>
                <a:srgbClr val="FFFEFE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982612" y="8928547"/>
            <a:ext cx="701489" cy="45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982612" y="3203844"/>
            <a:ext cx="701489" cy="45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12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3982612" y="4378396"/>
            <a:ext cx="701489" cy="45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10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982612" y="5345134"/>
            <a:ext cx="701489" cy="45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8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982612" y="6267145"/>
            <a:ext cx="701489" cy="45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3982612" y="7080338"/>
            <a:ext cx="701489" cy="45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4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3982612" y="8004443"/>
            <a:ext cx="701489" cy="45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id="13" name="AutoShape 13"/>
          <p:cNvSpPr/>
          <p:nvPr/>
        </p:nvSpPr>
        <p:spPr>
          <a:xfrm rot="-5400000">
            <a:off x="3266925" y="5497736"/>
            <a:ext cx="6127137" cy="1313075"/>
          </a:xfrm>
          <a:prstGeom prst="rect">
            <a:avLst/>
          </a:prstGeom>
          <a:solidFill>
            <a:srgbClr val="9C617B">
              <a:alpha val="22745"/>
            </a:srgbClr>
          </a:solidFill>
        </p:spPr>
        <p:txBody>
          <a:bodyPr/>
          <a:lstStyle/>
          <a:p>
            <a:endParaRPr lang="es-MX"/>
          </a:p>
        </p:txBody>
      </p:sp>
      <p:sp>
        <p:nvSpPr>
          <p:cNvPr id="15" name="AutoShape 15"/>
          <p:cNvSpPr/>
          <p:nvPr/>
        </p:nvSpPr>
        <p:spPr>
          <a:xfrm>
            <a:off x="5013080" y="9201277"/>
            <a:ext cx="10630632" cy="11458"/>
          </a:xfrm>
          <a:prstGeom prst="rect">
            <a:avLst/>
          </a:prstGeom>
          <a:solidFill>
            <a:srgbClr val="191919">
              <a:alpha val="98824"/>
            </a:srgbClr>
          </a:solidFill>
        </p:spPr>
        <p:txBody>
          <a:bodyPr/>
          <a:lstStyle/>
          <a:p>
            <a:endParaRPr lang="es-MX"/>
          </a:p>
        </p:txBody>
      </p:sp>
      <p:sp>
        <p:nvSpPr>
          <p:cNvPr id="16" name="TextBox 16"/>
          <p:cNvSpPr txBox="1"/>
          <p:nvPr/>
        </p:nvSpPr>
        <p:spPr>
          <a:xfrm>
            <a:off x="5999699" y="2421420"/>
            <a:ext cx="701489" cy="45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8793256" y="2354148"/>
            <a:ext cx="701489" cy="45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1621164" y="2392845"/>
            <a:ext cx="701489" cy="45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id="19" name="AutoShape 19"/>
          <p:cNvSpPr/>
          <p:nvPr/>
        </p:nvSpPr>
        <p:spPr>
          <a:xfrm rot="-5400000">
            <a:off x="6095915" y="5489454"/>
            <a:ext cx="6110572" cy="1313075"/>
          </a:xfrm>
          <a:prstGeom prst="rect">
            <a:avLst/>
          </a:prstGeom>
          <a:solidFill>
            <a:srgbClr val="9C617B">
              <a:alpha val="22745"/>
            </a:srgbClr>
          </a:solidFill>
        </p:spPr>
        <p:txBody>
          <a:bodyPr/>
          <a:lstStyle/>
          <a:p>
            <a:endParaRPr lang="es-MX"/>
          </a:p>
        </p:txBody>
      </p:sp>
      <p:sp>
        <p:nvSpPr>
          <p:cNvPr id="21" name="AutoShape 21"/>
          <p:cNvSpPr/>
          <p:nvPr/>
        </p:nvSpPr>
        <p:spPr>
          <a:xfrm rot="-5400000">
            <a:off x="8924905" y="5481171"/>
            <a:ext cx="6094007" cy="1313075"/>
          </a:xfrm>
          <a:prstGeom prst="rect">
            <a:avLst/>
          </a:prstGeom>
          <a:solidFill>
            <a:srgbClr val="9C617B">
              <a:alpha val="22745"/>
            </a:srgbClr>
          </a:solidFill>
        </p:spPr>
        <p:txBody>
          <a:bodyPr/>
          <a:lstStyle/>
          <a:p>
            <a:endParaRPr lang="es-MX" dirty="0"/>
          </a:p>
        </p:txBody>
      </p:sp>
      <p:sp>
        <p:nvSpPr>
          <p:cNvPr id="23" name="AutoShape 21">
            <a:extLst>
              <a:ext uri="{FF2B5EF4-FFF2-40B4-BE49-F238E27FC236}">
                <a16:creationId xmlns:a16="http://schemas.microsoft.com/office/drawing/2014/main" id="{5A7EFD81-EFF0-405C-97BA-0FC0A6478076}"/>
              </a:ext>
            </a:extLst>
          </p:cNvPr>
          <p:cNvSpPr/>
          <p:nvPr/>
        </p:nvSpPr>
        <p:spPr>
          <a:xfrm rot="-5400000">
            <a:off x="11477934" y="5499992"/>
            <a:ext cx="6094007" cy="1313075"/>
          </a:xfrm>
          <a:prstGeom prst="rect">
            <a:avLst/>
          </a:prstGeom>
          <a:solidFill>
            <a:srgbClr val="9C617B">
              <a:alpha val="22745"/>
            </a:srgbClr>
          </a:solidFill>
        </p:spPr>
        <p:txBody>
          <a:bodyPr/>
          <a:lstStyle/>
          <a:p>
            <a:endParaRPr lang="es-MX" dirty="0"/>
          </a:p>
        </p:txBody>
      </p:sp>
      <p:sp>
        <p:nvSpPr>
          <p:cNvPr id="24" name="TextBox 5">
            <a:extLst>
              <a:ext uri="{FF2B5EF4-FFF2-40B4-BE49-F238E27FC236}">
                <a16:creationId xmlns:a16="http://schemas.microsoft.com/office/drawing/2014/main" id="{1AE81C5B-9000-4584-8856-F1C9F0837B14}"/>
              </a:ext>
            </a:extLst>
          </p:cNvPr>
          <p:cNvSpPr txBox="1"/>
          <p:nvPr/>
        </p:nvSpPr>
        <p:spPr>
          <a:xfrm>
            <a:off x="13580433" y="9368121"/>
            <a:ext cx="2076100" cy="4124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85"/>
              </a:lnSpc>
            </a:pPr>
            <a:r>
              <a:rPr lang="en-US" sz="2086" spc="143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Ama de casa</a:t>
            </a:r>
          </a:p>
        </p:txBody>
      </p:sp>
      <p:sp>
        <p:nvSpPr>
          <p:cNvPr id="25" name="TextBox 18">
            <a:extLst>
              <a:ext uri="{FF2B5EF4-FFF2-40B4-BE49-F238E27FC236}">
                <a16:creationId xmlns:a16="http://schemas.microsoft.com/office/drawing/2014/main" id="{CAC371D8-88F6-489D-879E-340FDBA38618}"/>
              </a:ext>
            </a:extLst>
          </p:cNvPr>
          <p:cNvSpPr txBox="1"/>
          <p:nvPr/>
        </p:nvSpPr>
        <p:spPr>
          <a:xfrm>
            <a:off x="14174192" y="2392845"/>
            <a:ext cx="701489" cy="45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3</a:t>
            </a:r>
          </a:p>
        </p:txBody>
      </p:sp>
      <p:sp>
        <p:nvSpPr>
          <p:cNvPr id="26" name="AutoShape 22">
            <a:extLst>
              <a:ext uri="{FF2B5EF4-FFF2-40B4-BE49-F238E27FC236}">
                <a16:creationId xmlns:a16="http://schemas.microsoft.com/office/drawing/2014/main" id="{A54D55CB-4E38-4E93-902D-8A39CE693E68}"/>
              </a:ext>
            </a:extLst>
          </p:cNvPr>
          <p:cNvSpPr/>
          <p:nvPr/>
        </p:nvSpPr>
        <p:spPr>
          <a:xfrm rot="-5400000">
            <a:off x="13829116" y="7804991"/>
            <a:ext cx="1391640" cy="1273174"/>
          </a:xfrm>
          <a:prstGeom prst="rect">
            <a:avLst/>
          </a:prstGeom>
          <a:solidFill>
            <a:srgbClr val="6B0834"/>
          </a:solidFill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38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275054" y="761439"/>
            <a:ext cx="13737891" cy="927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ESCOLARIDAD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4264511" y="1688539"/>
            <a:ext cx="9378015" cy="8063542"/>
            <a:chOff x="1215614" y="-1"/>
            <a:chExt cx="12504020" cy="10751389"/>
          </a:xfrm>
        </p:grpSpPr>
        <p:sp>
          <p:nvSpPr>
            <p:cNvPr id="4" name="AutoShape 4"/>
            <p:cNvSpPr/>
            <p:nvPr/>
          </p:nvSpPr>
          <p:spPr>
            <a:xfrm rot="16200000">
              <a:off x="7057978" y="-4200559"/>
              <a:ext cx="1327647" cy="11995662"/>
            </a:xfrm>
            <a:prstGeom prst="rect">
              <a:avLst/>
            </a:prstGeom>
            <a:solidFill>
              <a:srgbClr val="D3BABD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5" name="AutoShape 5"/>
            <p:cNvSpPr/>
            <p:nvPr/>
          </p:nvSpPr>
          <p:spPr>
            <a:xfrm rot="-5400000">
              <a:off x="7127717" y="-2166306"/>
              <a:ext cx="1327647" cy="11856186"/>
            </a:xfrm>
            <a:prstGeom prst="rect">
              <a:avLst/>
            </a:prstGeom>
            <a:solidFill>
              <a:srgbClr val="D3BABD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6" name="AutoShape 6"/>
            <p:cNvSpPr/>
            <p:nvPr/>
          </p:nvSpPr>
          <p:spPr>
            <a:xfrm rot="-5400000">
              <a:off x="7057979" y="-168826"/>
              <a:ext cx="1327647" cy="11995662"/>
            </a:xfrm>
            <a:prstGeom prst="rect">
              <a:avLst/>
            </a:prstGeom>
            <a:solidFill>
              <a:srgbClr val="D3BABD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7" name="AutoShape 7"/>
            <p:cNvSpPr/>
            <p:nvPr/>
          </p:nvSpPr>
          <p:spPr>
            <a:xfrm rot="16200000">
              <a:off x="7057978" y="1901159"/>
              <a:ext cx="1327647" cy="11995663"/>
            </a:xfrm>
            <a:prstGeom prst="rect">
              <a:avLst/>
            </a:prstGeom>
            <a:solidFill>
              <a:srgbClr val="D3BABD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9" name="AutoShape 9"/>
            <p:cNvSpPr/>
            <p:nvPr/>
          </p:nvSpPr>
          <p:spPr>
            <a:xfrm rot="16200000">
              <a:off x="1569764" y="1287655"/>
              <a:ext cx="1327647" cy="1019231"/>
            </a:xfrm>
            <a:prstGeom prst="rect">
              <a:avLst/>
            </a:prstGeom>
            <a:solidFill>
              <a:srgbClr val="6B0834"/>
            </a:solidFill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10" name="AutoShape 10"/>
            <p:cNvSpPr/>
            <p:nvPr/>
          </p:nvSpPr>
          <p:spPr>
            <a:xfrm rot="16200000">
              <a:off x="1584801" y="3281428"/>
              <a:ext cx="1327647" cy="989160"/>
            </a:xfrm>
            <a:prstGeom prst="rect">
              <a:avLst/>
            </a:prstGeom>
            <a:solidFill>
              <a:srgbClr val="6B0834"/>
            </a:solidFill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11" name="AutoShape 11"/>
            <p:cNvSpPr/>
            <p:nvPr/>
          </p:nvSpPr>
          <p:spPr>
            <a:xfrm rot="16200000">
              <a:off x="1581406" y="5307748"/>
              <a:ext cx="1327647" cy="1042515"/>
            </a:xfrm>
            <a:prstGeom prst="rect">
              <a:avLst/>
            </a:prstGeom>
            <a:solidFill>
              <a:srgbClr val="6B0834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2" name="AutoShape 12"/>
            <p:cNvSpPr/>
            <p:nvPr/>
          </p:nvSpPr>
          <p:spPr>
            <a:xfrm rot="5400000">
              <a:off x="-2952441" y="4610652"/>
              <a:ext cx="9347209" cy="125904"/>
            </a:xfrm>
            <a:prstGeom prst="rect">
              <a:avLst/>
            </a:prstGeom>
            <a:solidFill>
              <a:srgbClr val="FFFEFE">
                <a:alpha val="98824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3" name="AutoShape 13"/>
            <p:cNvSpPr/>
            <p:nvPr/>
          </p:nvSpPr>
          <p:spPr>
            <a:xfrm>
              <a:off x="1723971" y="9395845"/>
              <a:ext cx="11995662" cy="54191"/>
            </a:xfrm>
            <a:prstGeom prst="rect">
              <a:avLst/>
            </a:prstGeom>
            <a:solidFill>
              <a:srgbClr val="FFFEFE">
                <a:alpha val="98824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6641532" y="1435095"/>
              <a:ext cx="6275501" cy="61005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4134"/>
                </a:lnSpc>
              </a:pPr>
              <a:r>
                <a:rPr lang="en-US" sz="2475" spc="170" dirty="0" err="1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Licenciatura</a:t>
              </a:r>
              <a:endParaRPr lang="en-US" sz="2475" spc="170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endParaRP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6325441" y="3213723"/>
              <a:ext cx="3313873" cy="62316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4134"/>
                </a:lnSpc>
              </a:pPr>
              <a:r>
                <a:rPr lang="en-US" sz="2475" spc="170" dirty="0" err="1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Preparatoria</a:t>
              </a:r>
              <a:endParaRPr lang="en-US" sz="2475" spc="170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endParaRP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4844626" y="5360906"/>
              <a:ext cx="6275501" cy="61601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134"/>
                </a:lnSpc>
              </a:pPr>
              <a:r>
                <a:rPr lang="en-US" sz="2475" spc="170" dirty="0" err="1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Secundaria</a:t>
              </a:r>
              <a:endParaRPr lang="en-US" sz="2475" spc="170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endParaRP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4989025" y="7440787"/>
              <a:ext cx="6275501" cy="63441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207"/>
                </a:lnSpc>
              </a:pPr>
              <a:r>
                <a:rPr lang="en-US" sz="2519" spc="173" dirty="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Primaria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1215614" y="10083852"/>
              <a:ext cx="1106932" cy="66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288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3018293" y="10083852"/>
              <a:ext cx="1106932" cy="66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288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4829913" y="10083852"/>
              <a:ext cx="1106932" cy="66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288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4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6641532" y="10083852"/>
              <a:ext cx="1106932" cy="66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288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6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8453152" y="10083852"/>
              <a:ext cx="1106932" cy="66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288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8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10264771" y="10083852"/>
              <a:ext cx="1106932" cy="66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288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10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12076391" y="10083852"/>
              <a:ext cx="1106932" cy="66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288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12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38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515114" y="9715876"/>
            <a:ext cx="2932859" cy="3657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SAN JOSÉ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5199572" y="9707726"/>
            <a:ext cx="2932859" cy="3422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28"/>
              </a:lnSpc>
            </a:pPr>
            <a:r>
              <a:rPr lang="en-US" sz="1948" spc="253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MAXTHÁ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7766969" y="9695955"/>
            <a:ext cx="2932859" cy="3657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LA SABINITA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0436100" y="9725401"/>
            <a:ext cx="2932859" cy="3163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28"/>
              </a:lnSpc>
            </a:pPr>
            <a:r>
              <a:rPr lang="en-US" sz="1877" spc="244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MAMITHÍ</a:t>
            </a:r>
          </a:p>
        </p:txBody>
      </p:sp>
      <p:sp>
        <p:nvSpPr>
          <p:cNvPr id="6" name="Freeform 6"/>
          <p:cNvSpPr/>
          <p:nvPr/>
        </p:nvSpPr>
        <p:spPr>
          <a:xfrm>
            <a:off x="6993970" y="1507585"/>
            <a:ext cx="1993227" cy="1993227"/>
          </a:xfrm>
          <a:custGeom>
            <a:avLst/>
            <a:gdLst/>
            <a:ahLst/>
            <a:cxnLst/>
            <a:rect l="l" t="t" r="r" b="b"/>
            <a:pathLst>
              <a:path w="1993227" h="1993227">
                <a:moveTo>
                  <a:pt x="0" y="0"/>
                </a:moveTo>
                <a:lnTo>
                  <a:pt x="1993227" y="0"/>
                </a:lnTo>
                <a:lnTo>
                  <a:pt x="1993227" y="1993227"/>
                </a:lnTo>
                <a:lnTo>
                  <a:pt x="0" y="19932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7" name="Freeform 7"/>
          <p:cNvSpPr/>
          <p:nvPr/>
        </p:nvSpPr>
        <p:spPr>
          <a:xfrm>
            <a:off x="6993970" y="2119834"/>
            <a:ext cx="345621" cy="434046"/>
          </a:xfrm>
          <a:custGeom>
            <a:avLst/>
            <a:gdLst/>
            <a:ahLst/>
            <a:cxnLst/>
            <a:rect l="l" t="t" r="r" b="b"/>
            <a:pathLst>
              <a:path w="345621" h="434046">
                <a:moveTo>
                  <a:pt x="0" y="0"/>
                </a:moveTo>
                <a:lnTo>
                  <a:pt x="345621" y="0"/>
                </a:lnTo>
                <a:lnTo>
                  <a:pt x="345621" y="434045"/>
                </a:lnTo>
                <a:lnTo>
                  <a:pt x="0" y="43404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141056" r="-476708" b="-218164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8" name="Freeform 8"/>
          <p:cNvSpPr/>
          <p:nvPr/>
        </p:nvSpPr>
        <p:spPr>
          <a:xfrm>
            <a:off x="4202958" y="1507585"/>
            <a:ext cx="1993227" cy="1993227"/>
          </a:xfrm>
          <a:custGeom>
            <a:avLst/>
            <a:gdLst/>
            <a:ahLst/>
            <a:cxnLst/>
            <a:rect l="l" t="t" r="r" b="b"/>
            <a:pathLst>
              <a:path w="1993227" h="1993227">
                <a:moveTo>
                  <a:pt x="0" y="0"/>
                </a:moveTo>
                <a:lnTo>
                  <a:pt x="1993227" y="0"/>
                </a:lnTo>
                <a:lnTo>
                  <a:pt x="1993227" y="1993227"/>
                </a:lnTo>
                <a:lnTo>
                  <a:pt x="0" y="19932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9" name="Freeform 9"/>
          <p:cNvSpPr/>
          <p:nvPr/>
        </p:nvSpPr>
        <p:spPr>
          <a:xfrm>
            <a:off x="4202958" y="1942442"/>
            <a:ext cx="387058" cy="629205"/>
          </a:xfrm>
          <a:custGeom>
            <a:avLst/>
            <a:gdLst/>
            <a:ahLst/>
            <a:cxnLst/>
            <a:rect l="l" t="t" r="r" b="b"/>
            <a:pathLst>
              <a:path w="387058" h="629205">
                <a:moveTo>
                  <a:pt x="0" y="0"/>
                </a:moveTo>
                <a:lnTo>
                  <a:pt x="387058" y="0"/>
                </a:lnTo>
                <a:lnTo>
                  <a:pt x="387058" y="629204"/>
                </a:lnTo>
                <a:lnTo>
                  <a:pt x="0" y="62920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69112" r="-414968" b="-147673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0" name="Freeform 10"/>
          <p:cNvSpPr/>
          <p:nvPr/>
        </p:nvSpPr>
        <p:spPr>
          <a:xfrm>
            <a:off x="9926829" y="1614186"/>
            <a:ext cx="1993227" cy="1993227"/>
          </a:xfrm>
          <a:custGeom>
            <a:avLst/>
            <a:gdLst/>
            <a:ahLst/>
            <a:cxnLst/>
            <a:rect l="l" t="t" r="r" b="b"/>
            <a:pathLst>
              <a:path w="1993227" h="1993227">
                <a:moveTo>
                  <a:pt x="0" y="0"/>
                </a:moveTo>
                <a:lnTo>
                  <a:pt x="1993227" y="0"/>
                </a:lnTo>
                <a:lnTo>
                  <a:pt x="1993227" y="1993227"/>
                </a:lnTo>
                <a:lnTo>
                  <a:pt x="0" y="19932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>
          <a:xfrm>
            <a:off x="9926829" y="2269611"/>
            <a:ext cx="384623" cy="479703"/>
          </a:xfrm>
          <a:custGeom>
            <a:avLst/>
            <a:gdLst/>
            <a:ahLst/>
            <a:cxnLst/>
            <a:rect l="l" t="t" r="r" b="b"/>
            <a:pathLst>
              <a:path w="384623" h="479703">
                <a:moveTo>
                  <a:pt x="0" y="0"/>
                </a:moveTo>
                <a:lnTo>
                  <a:pt x="384623" y="0"/>
                </a:lnTo>
                <a:lnTo>
                  <a:pt x="384623" y="479703"/>
                </a:lnTo>
                <a:lnTo>
                  <a:pt x="0" y="47970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136631" r="-418229" b="-178881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2" name="Freeform 12"/>
          <p:cNvSpPr/>
          <p:nvPr/>
        </p:nvSpPr>
        <p:spPr>
          <a:xfrm>
            <a:off x="12598268" y="1512497"/>
            <a:ext cx="1993227" cy="1993227"/>
          </a:xfrm>
          <a:custGeom>
            <a:avLst/>
            <a:gdLst/>
            <a:ahLst/>
            <a:cxnLst/>
            <a:rect l="l" t="t" r="r" b="b"/>
            <a:pathLst>
              <a:path w="1993227" h="1993227">
                <a:moveTo>
                  <a:pt x="0" y="0"/>
                </a:moveTo>
                <a:lnTo>
                  <a:pt x="1993226" y="0"/>
                </a:lnTo>
                <a:lnTo>
                  <a:pt x="1993226" y="1993226"/>
                </a:lnTo>
                <a:lnTo>
                  <a:pt x="0" y="19932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3" name="Freeform 13"/>
          <p:cNvSpPr/>
          <p:nvPr/>
        </p:nvSpPr>
        <p:spPr>
          <a:xfrm>
            <a:off x="12598268" y="1975745"/>
            <a:ext cx="316809" cy="419095"/>
          </a:xfrm>
          <a:custGeom>
            <a:avLst/>
            <a:gdLst/>
            <a:ahLst/>
            <a:cxnLst/>
            <a:rect l="l" t="t" r="r" b="b"/>
            <a:pathLst>
              <a:path w="316809" h="419095">
                <a:moveTo>
                  <a:pt x="0" y="0"/>
                </a:moveTo>
                <a:lnTo>
                  <a:pt x="316809" y="0"/>
                </a:lnTo>
                <a:lnTo>
                  <a:pt x="316809" y="419095"/>
                </a:lnTo>
                <a:lnTo>
                  <a:pt x="0" y="4190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110535" r="-529156" b="-265067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4" name="TextBox 14"/>
          <p:cNvSpPr txBox="1"/>
          <p:nvPr/>
        </p:nvSpPr>
        <p:spPr>
          <a:xfrm>
            <a:off x="5261612" y="6779110"/>
            <a:ext cx="2932859" cy="3657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DANDHÓ</a:t>
            </a:r>
          </a:p>
        </p:txBody>
      </p:sp>
      <p:sp>
        <p:nvSpPr>
          <p:cNvPr id="15" name="Freeform 15"/>
          <p:cNvSpPr/>
          <p:nvPr/>
        </p:nvSpPr>
        <p:spPr>
          <a:xfrm>
            <a:off x="3044569" y="4701205"/>
            <a:ext cx="1993227" cy="1993227"/>
          </a:xfrm>
          <a:custGeom>
            <a:avLst/>
            <a:gdLst/>
            <a:ahLst/>
            <a:cxnLst/>
            <a:rect l="l" t="t" r="r" b="b"/>
            <a:pathLst>
              <a:path w="1993227" h="1993227">
                <a:moveTo>
                  <a:pt x="0" y="0"/>
                </a:moveTo>
                <a:lnTo>
                  <a:pt x="1993227" y="0"/>
                </a:lnTo>
                <a:lnTo>
                  <a:pt x="1993227" y="1993226"/>
                </a:lnTo>
                <a:lnTo>
                  <a:pt x="0" y="199322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6" name="Freeform 16"/>
          <p:cNvSpPr/>
          <p:nvPr/>
        </p:nvSpPr>
        <p:spPr>
          <a:xfrm>
            <a:off x="3044569" y="5164453"/>
            <a:ext cx="316809" cy="419095"/>
          </a:xfrm>
          <a:custGeom>
            <a:avLst/>
            <a:gdLst/>
            <a:ahLst/>
            <a:cxnLst/>
            <a:rect l="l" t="t" r="r" b="b"/>
            <a:pathLst>
              <a:path w="316809" h="419095">
                <a:moveTo>
                  <a:pt x="0" y="0"/>
                </a:moveTo>
                <a:lnTo>
                  <a:pt x="316810" y="0"/>
                </a:lnTo>
                <a:lnTo>
                  <a:pt x="316810" y="419095"/>
                </a:lnTo>
                <a:lnTo>
                  <a:pt x="0" y="4190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110535" r="-529156" b="-265067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7" name="Freeform 17"/>
          <p:cNvSpPr/>
          <p:nvPr/>
        </p:nvSpPr>
        <p:spPr>
          <a:xfrm>
            <a:off x="5731428" y="4701205"/>
            <a:ext cx="1993227" cy="1993227"/>
          </a:xfrm>
          <a:custGeom>
            <a:avLst/>
            <a:gdLst/>
            <a:ahLst/>
            <a:cxnLst/>
            <a:rect l="l" t="t" r="r" b="b"/>
            <a:pathLst>
              <a:path w="1993227" h="1993227">
                <a:moveTo>
                  <a:pt x="0" y="0"/>
                </a:moveTo>
                <a:lnTo>
                  <a:pt x="1993227" y="0"/>
                </a:lnTo>
                <a:lnTo>
                  <a:pt x="1993227" y="1993226"/>
                </a:lnTo>
                <a:lnTo>
                  <a:pt x="0" y="199322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 dirty="0"/>
          </a:p>
        </p:txBody>
      </p:sp>
      <p:sp>
        <p:nvSpPr>
          <p:cNvPr id="18" name="Freeform 18"/>
          <p:cNvSpPr/>
          <p:nvPr/>
        </p:nvSpPr>
        <p:spPr>
          <a:xfrm>
            <a:off x="5731428" y="5164453"/>
            <a:ext cx="316809" cy="419095"/>
          </a:xfrm>
          <a:custGeom>
            <a:avLst/>
            <a:gdLst/>
            <a:ahLst/>
            <a:cxnLst/>
            <a:rect l="l" t="t" r="r" b="b"/>
            <a:pathLst>
              <a:path w="316809" h="419095">
                <a:moveTo>
                  <a:pt x="0" y="0"/>
                </a:moveTo>
                <a:lnTo>
                  <a:pt x="316810" y="0"/>
                </a:lnTo>
                <a:lnTo>
                  <a:pt x="316810" y="419095"/>
                </a:lnTo>
                <a:lnTo>
                  <a:pt x="0" y="4190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110535" r="-529156" b="-265067"/>
            </a:stretch>
          </a:blipFill>
        </p:spPr>
        <p:txBody>
          <a:bodyPr/>
          <a:lstStyle/>
          <a:p>
            <a:endParaRPr lang="es-MX"/>
          </a:p>
        </p:txBody>
      </p:sp>
      <p:grpSp>
        <p:nvGrpSpPr>
          <p:cNvPr id="19" name="Group 19"/>
          <p:cNvGrpSpPr/>
          <p:nvPr/>
        </p:nvGrpSpPr>
        <p:grpSpPr>
          <a:xfrm>
            <a:off x="7636205" y="4713815"/>
            <a:ext cx="5599790" cy="2545353"/>
            <a:chOff x="0" y="0"/>
            <a:chExt cx="7466387" cy="3393804"/>
          </a:xfrm>
        </p:grpSpPr>
        <p:sp>
          <p:nvSpPr>
            <p:cNvPr id="20" name="TextBox 20"/>
            <p:cNvSpPr txBox="1"/>
            <p:nvPr/>
          </p:nvSpPr>
          <p:spPr>
            <a:xfrm>
              <a:off x="0" y="2922001"/>
              <a:ext cx="3910479" cy="47180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28"/>
                </a:lnSpc>
              </a:pPr>
              <a:r>
                <a:rPr lang="en-US" sz="2091" spc="271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TLAXCALILLA</a:t>
              </a:r>
            </a:p>
          </p:txBody>
        </p:sp>
        <p:sp>
          <p:nvSpPr>
            <p:cNvPr id="21" name="Freeform 21"/>
            <p:cNvSpPr/>
            <p:nvPr/>
          </p:nvSpPr>
          <p:spPr>
            <a:xfrm>
              <a:off x="484287" y="135587"/>
              <a:ext cx="2657635" cy="2657635"/>
            </a:xfrm>
            <a:custGeom>
              <a:avLst/>
              <a:gdLst/>
              <a:ahLst/>
              <a:cxnLst/>
              <a:rect l="l" t="t" r="r" b="b"/>
              <a:pathLst>
                <a:path w="2657635" h="2657635">
                  <a:moveTo>
                    <a:pt x="0" y="0"/>
                  </a:moveTo>
                  <a:lnTo>
                    <a:pt x="2657636" y="0"/>
                  </a:lnTo>
                  <a:lnTo>
                    <a:pt x="2657636" y="2657635"/>
                  </a:lnTo>
                  <a:lnTo>
                    <a:pt x="0" y="26576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484287" y="753250"/>
              <a:ext cx="422413" cy="558793"/>
            </a:xfrm>
            <a:custGeom>
              <a:avLst/>
              <a:gdLst/>
              <a:ahLst/>
              <a:cxnLst/>
              <a:rect l="l" t="t" r="r" b="b"/>
              <a:pathLst>
                <a:path w="422413" h="558793">
                  <a:moveTo>
                    <a:pt x="0" y="0"/>
                  </a:moveTo>
                  <a:lnTo>
                    <a:pt x="422413" y="0"/>
                  </a:lnTo>
                  <a:lnTo>
                    <a:pt x="422413" y="558793"/>
                  </a:lnTo>
                  <a:lnTo>
                    <a:pt x="0" y="55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t="-110535" r="-529156" b="-265067"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1040356" y="1130872"/>
              <a:ext cx="1545498" cy="67597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 dirty="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3555908" y="2922001"/>
              <a:ext cx="3910479" cy="47180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28"/>
                </a:lnSpc>
              </a:pPr>
              <a:r>
                <a:rPr lang="en-US" sz="2091" spc="271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EL ASTILLERO</a:t>
              </a:r>
            </a:p>
          </p:txBody>
        </p:sp>
        <p:sp>
          <p:nvSpPr>
            <p:cNvPr id="25" name="Freeform 25"/>
            <p:cNvSpPr/>
            <p:nvPr/>
          </p:nvSpPr>
          <p:spPr>
            <a:xfrm>
              <a:off x="4182330" y="0"/>
              <a:ext cx="2657635" cy="2657635"/>
            </a:xfrm>
            <a:custGeom>
              <a:avLst/>
              <a:gdLst/>
              <a:ahLst/>
              <a:cxnLst/>
              <a:rect l="l" t="t" r="r" b="b"/>
              <a:pathLst>
                <a:path w="2657635" h="2657635">
                  <a:moveTo>
                    <a:pt x="0" y="0"/>
                  </a:moveTo>
                  <a:lnTo>
                    <a:pt x="2657635" y="0"/>
                  </a:lnTo>
                  <a:lnTo>
                    <a:pt x="2657635" y="2657635"/>
                  </a:lnTo>
                  <a:lnTo>
                    <a:pt x="0" y="26576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4182330" y="617664"/>
              <a:ext cx="422413" cy="558793"/>
            </a:xfrm>
            <a:custGeom>
              <a:avLst/>
              <a:gdLst/>
              <a:ahLst/>
              <a:cxnLst/>
              <a:rect l="l" t="t" r="r" b="b"/>
              <a:pathLst>
                <a:path w="422413" h="558793">
                  <a:moveTo>
                    <a:pt x="0" y="0"/>
                  </a:moveTo>
                  <a:lnTo>
                    <a:pt x="422413" y="0"/>
                  </a:lnTo>
                  <a:lnTo>
                    <a:pt x="422413" y="558793"/>
                  </a:lnTo>
                  <a:lnTo>
                    <a:pt x="0" y="55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t="-110535" r="-529156" b="-265067"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4738399" y="995286"/>
              <a:ext cx="1545498" cy="67597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 dirty="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</p:grpSp>
      <p:sp>
        <p:nvSpPr>
          <p:cNvPr id="28" name="Freeform 28"/>
          <p:cNvSpPr/>
          <p:nvPr/>
        </p:nvSpPr>
        <p:spPr>
          <a:xfrm>
            <a:off x="10846800" y="7665239"/>
            <a:ext cx="1993227" cy="1993227"/>
          </a:xfrm>
          <a:custGeom>
            <a:avLst/>
            <a:gdLst/>
            <a:ahLst/>
            <a:cxnLst/>
            <a:rect l="l" t="t" r="r" b="b"/>
            <a:pathLst>
              <a:path w="1993227" h="1993227">
                <a:moveTo>
                  <a:pt x="0" y="0"/>
                </a:moveTo>
                <a:lnTo>
                  <a:pt x="1993227" y="0"/>
                </a:lnTo>
                <a:lnTo>
                  <a:pt x="1993227" y="1993227"/>
                </a:lnTo>
                <a:lnTo>
                  <a:pt x="0" y="19932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 dirty="0"/>
          </a:p>
        </p:txBody>
      </p:sp>
      <p:sp>
        <p:nvSpPr>
          <p:cNvPr id="29" name="Freeform 29"/>
          <p:cNvSpPr/>
          <p:nvPr/>
        </p:nvSpPr>
        <p:spPr>
          <a:xfrm>
            <a:off x="10846800" y="8128487"/>
            <a:ext cx="316809" cy="419095"/>
          </a:xfrm>
          <a:custGeom>
            <a:avLst/>
            <a:gdLst/>
            <a:ahLst/>
            <a:cxnLst/>
            <a:rect l="l" t="t" r="r" b="b"/>
            <a:pathLst>
              <a:path w="316809" h="419095">
                <a:moveTo>
                  <a:pt x="0" y="0"/>
                </a:moveTo>
                <a:lnTo>
                  <a:pt x="316810" y="0"/>
                </a:lnTo>
                <a:lnTo>
                  <a:pt x="316810" y="419095"/>
                </a:lnTo>
                <a:lnTo>
                  <a:pt x="0" y="4190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110535" r="-529156" b="-265067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0" name="Freeform 30"/>
          <p:cNvSpPr/>
          <p:nvPr/>
        </p:nvSpPr>
        <p:spPr>
          <a:xfrm>
            <a:off x="8236785" y="7636892"/>
            <a:ext cx="1993227" cy="1993227"/>
          </a:xfrm>
          <a:custGeom>
            <a:avLst/>
            <a:gdLst/>
            <a:ahLst/>
            <a:cxnLst/>
            <a:rect l="l" t="t" r="r" b="b"/>
            <a:pathLst>
              <a:path w="1993227" h="1993227">
                <a:moveTo>
                  <a:pt x="0" y="0"/>
                </a:moveTo>
                <a:lnTo>
                  <a:pt x="1993226" y="0"/>
                </a:lnTo>
                <a:lnTo>
                  <a:pt x="1993226" y="1993227"/>
                </a:lnTo>
                <a:lnTo>
                  <a:pt x="0" y="19932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1" name="Freeform 31"/>
          <p:cNvSpPr/>
          <p:nvPr/>
        </p:nvSpPr>
        <p:spPr>
          <a:xfrm>
            <a:off x="8236785" y="8100140"/>
            <a:ext cx="316809" cy="419095"/>
          </a:xfrm>
          <a:custGeom>
            <a:avLst/>
            <a:gdLst/>
            <a:ahLst/>
            <a:cxnLst/>
            <a:rect l="l" t="t" r="r" b="b"/>
            <a:pathLst>
              <a:path w="316809" h="419095">
                <a:moveTo>
                  <a:pt x="0" y="0"/>
                </a:moveTo>
                <a:lnTo>
                  <a:pt x="316809" y="0"/>
                </a:lnTo>
                <a:lnTo>
                  <a:pt x="316809" y="419095"/>
                </a:lnTo>
                <a:lnTo>
                  <a:pt x="0" y="4190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110535" r="-529156" b="-265067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2" name="Freeform 32"/>
          <p:cNvSpPr/>
          <p:nvPr/>
        </p:nvSpPr>
        <p:spPr>
          <a:xfrm>
            <a:off x="5527541" y="7636892"/>
            <a:ext cx="1993227" cy="1993227"/>
          </a:xfrm>
          <a:custGeom>
            <a:avLst/>
            <a:gdLst/>
            <a:ahLst/>
            <a:cxnLst/>
            <a:rect l="l" t="t" r="r" b="b"/>
            <a:pathLst>
              <a:path w="1993227" h="1993227">
                <a:moveTo>
                  <a:pt x="0" y="0"/>
                </a:moveTo>
                <a:lnTo>
                  <a:pt x="1993226" y="0"/>
                </a:lnTo>
                <a:lnTo>
                  <a:pt x="1993226" y="1993227"/>
                </a:lnTo>
                <a:lnTo>
                  <a:pt x="0" y="19932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3" name="Freeform 33"/>
          <p:cNvSpPr/>
          <p:nvPr/>
        </p:nvSpPr>
        <p:spPr>
          <a:xfrm>
            <a:off x="5527541" y="8100140"/>
            <a:ext cx="316809" cy="419095"/>
          </a:xfrm>
          <a:custGeom>
            <a:avLst/>
            <a:gdLst/>
            <a:ahLst/>
            <a:cxnLst/>
            <a:rect l="l" t="t" r="r" b="b"/>
            <a:pathLst>
              <a:path w="316809" h="419095">
                <a:moveTo>
                  <a:pt x="0" y="0"/>
                </a:moveTo>
                <a:lnTo>
                  <a:pt x="316809" y="0"/>
                </a:lnTo>
                <a:lnTo>
                  <a:pt x="316809" y="419095"/>
                </a:lnTo>
                <a:lnTo>
                  <a:pt x="0" y="4190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110535" r="-529156" b="-265067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4" name="Freeform 34"/>
          <p:cNvSpPr/>
          <p:nvPr/>
        </p:nvSpPr>
        <p:spPr>
          <a:xfrm>
            <a:off x="2994817" y="7636892"/>
            <a:ext cx="1993227" cy="1993227"/>
          </a:xfrm>
          <a:custGeom>
            <a:avLst/>
            <a:gdLst/>
            <a:ahLst/>
            <a:cxnLst/>
            <a:rect l="l" t="t" r="r" b="b"/>
            <a:pathLst>
              <a:path w="1993227" h="1993227">
                <a:moveTo>
                  <a:pt x="0" y="0"/>
                </a:moveTo>
                <a:lnTo>
                  <a:pt x="1993227" y="0"/>
                </a:lnTo>
                <a:lnTo>
                  <a:pt x="1993227" y="1993227"/>
                </a:lnTo>
                <a:lnTo>
                  <a:pt x="0" y="19932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 dirty="0"/>
          </a:p>
        </p:txBody>
      </p:sp>
      <p:sp>
        <p:nvSpPr>
          <p:cNvPr id="35" name="Freeform 35"/>
          <p:cNvSpPr/>
          <p:nvPr/>
        </p:nvSpPr>
        <p:spPr>
          <a:xfrm>
            <a:off x="2994817" y="8100140"/>
            <a:ext cx="316809" cy="419095"/>
          </a:xfrm>
          <a:custGeom>
            <a:avLst/>
            <a:gdLst/>
            <a:ahLst/>
            <a:cxnLst/>
            <a:rect l="l" t="t" r="r" b="b"/>
            <a:pathLst>
              <a:path w="316809" h="419095">
                <a:moveTo>
                  <a:pt x="0" y="0"/>
                </a:moveTo>
                <a:lnTo>
                  <a:pt x="316810" y="0"/>
                </a:lnTo>
                <a:lnTo>
                  <a:pt x="316810" y="419095"/>
                </a:lnTo>
                <a:lnTo>
                  <a:pt x="0" y="4190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110535" r="-529156" b="-265067"/>
            </a:stretch>
          </a:blipFill>
        </p:spPr>
        <p:txBody>
          <a:bodyPr/>
          <a:lstStyle/>
          <a:p>
            <a:endParaRPr lang="es-MX"/>
          </a:p>
        </p:txBody>
      </p:sp>
      <p:grpSp>
        <p:nvGrpSpPr>
          <p:cNvPr id="36" name="Group 36"/>
          <p:cNvGrpSpPr/>
          <p:nvPr/>
        </p:nvGrpSpPr>
        <p:grpSpPr>
          <a:xfrm>
            <a:off x="12840027" y="7636892"/>
            <a:ext cx="2932859" cy="2424822"/>
            <a:chOff x="0" y="0"/>
            <a:chExt cx="3910479" cy="3233096"/>
          </a:xfrm>
        </p:grpSpPr>
        <p:sp>
          <p:nvSpPr>
            <p:cNvPr id="37" name="TextBox 37"/>
            <p:cNvSpPr txBox="1"/>
            <p:nvPr/>
          </p:nvSpPr>
          <p:spPr>
            <a:xfrm>
              <a:off x="0" y="2823940"/>
              <a:ext cx="3910479" cy="40915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628"/>
                </a:lnSpc>
              </a:pPr>
              <a:r>
                <a:rPr lang="en-US" sz="1877" spc="244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BONDOJITO</a:t>
              </a:r>
            </a:p>
          </p:txBody>
        </p:sp>
        <p:sp>
          <p:nvSpPr>
            <p:cNvPr id="38" name="Freeform 38"/>
            <p:cNvSpPr/>
            <p:nvPr/>
          </p:nvSpPr>
          <p:spPr>
            <a:xfrm>
              <a:off x="626422" y="0"/>
              <a:ext cx="2657635" cy="2657635"/>
            </a:xfrm>
            <a:custGeom>
              <a:avLst/>
              <a:gdLst/>
              <a:ahLst/>
              <a:cxnLst/>
              <a:rect l="l" t="t" r="r" b="b"/>
              <a:pathLst>
                <a:path w="2657635" h="2657635">
                  <a:moveTo>
                    <a:pt x="0" y="0"/>
                  </a:moveTo>
                  <a:lnTo>
                    <a:pt x="2657635" y="0"/>
                  </a:lnTo>
                  <a:lnTo>
                    <a:pt x="2657635" y="2657635"/>
                  </a:lnTo>
                  <a:lnTo>
                    <a:pt x="0" y="26576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39" name="Freeform 39"/>
            <p:cNvSpPr/>
            <p:nvPr/>
          </p:nvSpPr>
          <p:spPr>
            <a:xfrm>
              <a:off x="626422" y="617664"/>
              <a:ext cx="422413" cy="558793"/>
            </a:xfrm>
            <a:custGeom>
              <a:avLst/>
              <a:gdLst/>
              <a:ahLst/>
              <a:cxnLst/>
              <a:rect l="l" t="t" r="r" b="b"/>
              <a:pathLst>
                <a:path w="422413" h="558793">
                  <a:moveTo>
                    <a:pt x="0" y="0"/>
                  </a:moveTo>
                  <a:lnTo>
                    <a:pt x="422412" y="0"/>
                  </a:lnTo>
                  <a:lnTo>
                    <a:pt x="422412" y="558793"/>
                  </a:lnTo>
                  <a:lnTo>
                    <a:pt x="0" y="55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t="-110535" r="-529156" b="-265067"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1182490" y="995286"/>
              <a:ext cx="1545498" cy="67597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 dirty="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</p:grpSp>
      <p:sp>
        <p:nvSpPr>
          <p:cNvPr id="41" name="TextBox 41"/>
          <p:cNvSpPr txBox="1"/>
          <p:nvPr/>
        </p:nvSpPr>
        <p:spPr>
          <a:xfrm>
            <a:off x="2275054" y="314319"/>
            <a:ext cx="13737891" cy="927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COMUNIDADES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6524154" y="3793781"/>
            <a:ext cx="2932859" cy="3657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LLANO LARGO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7411022" y="2237381"/>
            <a:ext cx="1159123" cy="503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3733142" y="3793781"/>
            <a:ext cx="2932859" cy="3657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HUICHAPAN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4620010" y="2237381"/>
            <a:ext cx="1159123" cy="503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9457013" y="3900382"/>
            <a:ext cx="2932859" cy="3657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PEDREGOSO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0343881" y="2343982"/>
            <a:ext cx="1159123" cy="503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12123944" y="3798692"/>
            <a:ext cx="2932859" cy="3657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TAXQUI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13015320" y="2242293"/>
            <a:ext cx="1159123" cy="503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2470600" y="6779110"/>
            <a:ext cx="2932859" cy="3657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MANEY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3461621" y="5431001"/>
            <a:ext cx="1159123" cy="503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6148480" y="5431001"/>
            <a:ext cx="1159123" cy="503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11263852" y="8395035"/>
            <a:ext cx="1159123" cy="503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8653836" y="8366688"/>
            <a:ext cx="1159123" cy="503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5944592" y="8365965"/>
            <a:ext cx="1159123" cy="503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b="1" spc="395" dirty="0">
                <a:solidFill>
                  <a:srgbClr val="FFFFFF"/>
                </a:solidFill>
                <a:latin typeface="Aileron Bold"/>
                <a:ea typeface="Aileron Bold"/>
                <a:cs typeface="Aileron Bold"/>
                <a:sym typeface="Aileron Bold"/>
              </a:rPr>
              <a:t>0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3411869" y="8366688"/>
            <a:ext cx="1159123" cy="503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grpSp>
        <p:nvGrpSpPr>
          <p:cNvPr id="57" name="Group 57"/>
          <p:cNvGrpSpPr/>
          <p:nvPr/>
        </p:nvGrpSpPr>
        <p:grpSpPr>
          <a:xfrm>
            <a:off x="12840027" y="4774082"/>
            <a:ext cx="2932859" cy="2424821"/>
            <a:chOff x="0" y="0"/>
            <a:chExt cx="3910479" cy="3233095"/>
          </a:xfrm>
        </p:grpSpPr>
        <p:sp>
          <p:nvSpPr>
            <p:cNvPr id="58" name="TextBox 58"/>
            <p:cNvSpPr txBox="1"/>
            <p:nvPr/>
          </p:nvSpPr>
          <p:spPr>
            <a:xfrm>
              <a:off x="0" y="2823940"/>
              <a:ext cx="3910479" cy="40915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628"/>
                </a:lnSpc>
              </a:pPr>
              <a:r>
                <a:rPr lang="en-US" sz="1877" spc="24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VITEJHÉ</a:t>
              </a:r>
            </a:p>
          </p:txBody>
        </p:sp>
        <p:sp>
          <p:nvSpPr>
            <p:cNvPr id="59" name="Freeform 59"/>
            <p:cNvSpPr/>
            <p:nvPr/>
          </p:nvSpPr>
          <p:spPr>
            <a:xfrm>
              <a:off x="626422" y="0"/>
              <a:ext cx="2657635" cy="2657635"/>
            </a:xfrm>
            <a:custGeom>
              <a:avLst/>
              <a:gdLst/>
              <a:ahLst/>
              <a:cxnLst/>
              <a:rect l="l" t="t" r="r" b="b"/>
              <a:pathLst>
                <a:path w="2657635" h="2657635">
                  <a:moveTo>
                    <a:pt x="0" y="0"/>
                  </a:moveTo>
                  <a:lnTo>
                    <a:pt x="2657635" y="0"/>
                  </a:lnTo>
                  <a:lnTo>
                    <a:pt x="2657635" y="2657635"/>
                  </a:lnTo>
                  <a:lnTo>
                    <a:pt x="0" y="26576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60" name="Freeform 60"/>
            <p:cNvSpPr/>
            <p:nvPr/>
          </p:nvSpPr>
          <p:spPr>
            <a:xfrm>
              <a:off x="626422" y="617664"/>
              <a:ext cx="422413" cy="558793"/>
            </a:xfrm>
            <a:custGeom>
              <a:avLst/>
              <a:gdLst/>
              <a:ahLst/>
              <a:cxnLst/>
              <a:rect l="l" t="t" r="r" b="b"/>
              <a:pathLst>
                <a:path w="422413" h="558793">
                  <a:moveTo>
                    <a:pt x="0" y="0"/>
                  </a:moveTo>
                  <a:lnTo>
                    <a:pt x="422412" y="0"/>
                  </a:lnTo>
                  <a:lnTo>
                    <a:pt x="422412" y="558793"/>
                  </a:lnTo>
                  <a:lnTo>
                    <a:pt x="0" y="55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t="-110535" r="-529156" b="-265067"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1182490" y="995286"/>
              <a:ext cx="1545498" cy="67597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 dirty="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Gráfico 25">
            <a:extLst>
              <a:ext uri="{FF2B5EF4-FFF2-40B4-BE49-F238E27FC236}">
                <a16:creationId xmlns:a16="http://schemas.microsoft.com/office/drawing/2014/main" id="{9193CDAC-DE21-4595-B01C-80F5CECA6D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2429731"/>
              </p:ext>
            </p:extLst>
          </p:nvPr>
        </p:nvGraphicFramePr>
        <p:xfrm>
          <a:off x="2895600" y="571500"/>
          <a:ext cx="12877800" cy="924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38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275054" y="314319"/>
            <a:ext cx="13737891" cy="927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CANALIZACIÓN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3689321" y="1397499"/>
            <a:ext cx="9492939" cy="8562838"/>
            <a:chOff x="0" y="-95250"/>
            <a:chExt cx="12657252" cy="11417116"/>
          </a:xfrm>
        </p:grpSpPr>
        <p:sp>
          <p:nvSpPr>
            <p:cNvPr id="4" name="TextBox 4"/>
            <p:cNvSpPr txBox="1"/>
            <p:nvPr/>
          </p:nvSpPr>
          <p:spPr>
            <a:xfrm>
              <a:off x="2151521" y="10365113"/>
              <a:ext cx="2657375" cy="95675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01"/>
                </a:lnSpc>
              </a:pPr>
              <a:r>
                <a:rPr lang="en-US" sz="2378" spc="47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Módulo PAIMEF</a:t>
              </a: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6316303" y="10422263"/>
              <a:ext cx="2657375" cy="79765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307"/>
                </a:lnSpc>
              </a:pPr>
              <a:r>
                <a:rPr lang="en-US" sz="2378" spc="164" dirty="0" err="1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Juez</a:t>
              </a:r>
              <a:r>
                <a:rPr lang="en-US" sz="2378" spc="164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 </a:t>
              </a:r>
              <a:r>
                <a:rPr lang="en-US" sz="2378" spc="164" dirty="0" err="1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Conciliador</a:t>
              </a:r>
              <a:endParaRPr lang="en-US" sz="2378" spc="164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9652975"/>
              <a:ext cx="1037590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953838"/>
              <a:ext cx="1037590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6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2738662"/>
              <a:ext cx="1037590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5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4207697"/>
              <a:ext cx="1037590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4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5608764"/>
              <a:ext cx="1037590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3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6844476"/>
              <a:ext cx="1037590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8248725"/>
              <a:ext cx="1037590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</a:p>
          </p:txBody>
        </p:sp>
        <p:sp>
          <p:nvSpPr>
            <p:cNvPr id="13" name="AutoShape 13"/>
            <p:cNvSpPr/>
            <p:nvPr/>
          </p:nvSpPr>
          <p:spPr>
            <a:xfrm rot="-5400000">
              <a:off x="-1031429" y="4582225"/>
              <a:ext cx="9008478" cy="194220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2954015" y="-22393"/>
              <a:ext cx="1037591" cy="67702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7126196" y="-22393"/>
              <a:ext cx="1037591" cy="67702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</a:t>
              </a:r>
            </a:p>
          </p:txBody>
        </p:sp>
        <p:sp>
          <p:nvSpPr>
            <p:cNvPr id="18" name="AutoShape 18"/>
            <p:cNvSpPr/>
            <p:nvPr/>
          </p:nvSpPr>
          <p:spPr>
            <a:xfrm rot="-5400000">
              <a:off x="3153337" y="4569639"/>
              <a:ext cx="8983307" cy="194220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20" name="AutoShape 20"/>
            <p:cNvSpPr/>
            <p:nvPr/>
          </p:nvSpPr>
          <p:spPr>
            <a:xfrm rot="-5400000">
              <a:off x="6628181" y="4497499"/>
              <a:ext cx="8839026" cy="194220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10528899" y="-95250"/>
              <a:ext cx="1037591" cy="67702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9438136" y="10422263"/>
              <a:ext cx="3219116" cy="79765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307"/>
                </a:lnSpc>
              </a:pPr>
              <a:r>
                <a:rPr lang="en-US" sz="2378" spc="16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Otras </a:t>
              </a:r>
            </a:p>
            <a:p>
              <a:pPr algn="ctr">
                <a:lnSpc>
                  <a:spcPts val="2307"/>
                </a:lnSpc>
              </a:pPr>
              <a:r>
                <a:rPr lang="en-US" sz="2378" spc="16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Instituciones</a:t>
              </a:r>
            </a:p>
          </p:txBody>
        </p:sp>
      </p:grpSp>
      <p:sp>
        <p:nvSpPr>
          <p:cNvPr id="14" name="AutoShape 13">
            <a:extLst>
              <a:ext uri="{FF2B5EF4-FFF2-40B4-BE49-F238E27FC236}">
                <a16:creationId xmlns:a16="http://schemas.microsoft.com/office/drawing/2014/main" id="{C94D0D7A-751B-2E45-B133-2F43242BC674}"/>
              </a:ext>
            </a:extLst>
          </p:cNvPr>
          <p:cNvSpPr/>
          <p:nvPr/>
        </p:nvSpPr>
        <p:spPr>
          <a:xfrm rot="16200000">
            <a:off x="8326959" y="7187680"/>
            <a:ext cx="2192212" cy="1456652"/>
          </a:xfrm>
          <a:prstGeom prst="rect">
            <a:avLst/>
          </a:prstGeom>
          <a:solidFill>
            <a:srgbClr val="6B0834"/>
          </a:solidFill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38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275054" y="314319"/>
            <a:ext cx="13737891" cy="927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TOTAL DE SERVICIOS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5029200" y="1457600"/>
            <a:ext cx="7638546" cy="8515081"/>
            <a:chOff x="0" y="-104431"/>
            <a:chExt cx="10184728" cy="11353440"/>
          </a:xfrm>
        </p:grpSpPr>
        <p:sp>
          <p:nvSpPr>
            <p:cNvPr id="4" name="TextBox 4"/>
            <p:cNvSpPr txBox="1"/>
            <p:nvPr/>
          </p:nvSpPr>
          <p:spPr>
            <a:xfrm>
              <a:off x="0" y="9580118"/>
              <a:ext cx="1185327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880981"/>
              <a:ext cx="1185327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30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2665805"/>
              <a:ext cx="1185327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25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4134840"/>
              <a:ext cx="1185327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20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5535907"/>
              <a:ext cx="1185327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15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6771619"/>
              <a:ext cx="1185327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10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8175868"/>
              <a:ext cx="1185327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5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2457866" y="10292256"/>
              <a:ext cx="3035746" cy="95675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01"/>
                </a:lnSpc>
              </a:pPr>
              <a:r>
                <a:rPr lang="en-US" sz="2378" spc="47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ASESORÍA 1ER VEZ </a:t>
              </a:r>
            </a:p>
          </p:txBody>
        </p:sp>
        <p:sp>
          <p:nvSpPr>
            <p:cNvPr id="12" name="AutoShape 12"/>
            <p:cNvSpPr/>
            <p:nvPr/>
          </p:nvSpPr>
          <p:spPr>
            <a:xfrm rot="-5400000">
              <a:off x="-536952" y="4371098"/>
              <a:ext cx="9008478" cy="2218744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3" name="AutoShape 13"/>
            <p:cNvSpPr/>
            <p:nvPr/>
          </p:nvSpPr>
          <p:spPr>
            <a:xfrm rot="16200000">
              <a:off x="3515288" y="8425429"/>
              <a:ext cx="916893" cy="2151323"/>
            </a:xfrm>
            <a:prstGeom prst="rect">
              <a:avLst/>
            </a:prstGeom>
            <a:solidFill>
              <a:srgbClr val="6B0834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3374623" y="-104431"/>
              <a:ext cx="1185327" cy="67702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3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5712159" y="10292256"/>
              <a:ext cx="4472569" cy="4791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01"/>
                </a:lnSpc>
              </a:pPr>
              <a:r>
                <a:rPr lang="en-US" sz="2378" spc="47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SEGUIMIENTO</a:t>
              </a:r>
            </a:p>
          </p:txBody>
        </p:sp>
        <p:sp>
          <p:nvSpPr>
            <p:cNvPr id="16" name="AutoShape 16"/>
            <p:cNvSpPr/>
            <p:nvPr/>
          </p:nvSpPr>
          <p:spPr>
            <a:xfrm rot="-5400000">
              <a:off x="3350245" y="4371098"/>
              <a:ext cx="9008478" cy="2218744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7" name="AutoShape 17"/>
            <p:cNvSpPr/>
            <p:nvPr/>
          </p:nvSpPr>
          <p:spPr>
            <a:xfrm rot="16200000">
              <a:off x="6346567" y="7342247"/>
              <a:ext cx="3015836" cy="2218744"/>
            </a:xfrm>
            <a:prstGeom prst="rect">
              <a:avLst/>
            </a:prstGeom>
            <a:solidFill>
              <a:srgbClr val="6B0834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7355780" y="-95250"/>
              <a:ext cx="1185327" cy="67702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10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156</Words>
  <Application>Microsoft Office PowerPoint</Application>
  <PresentationFormat>Personalizado</PresentationFormat>
  <Paragraphs>125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Aileron Bold</vt:lpstr>
      <vt:lpstr>League Spartan</vt:lpstr>
      <vt:lpstr>Arial</vt:lpstr>
      <vt:lpstr>Aileron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ESTADISTICAS DE FEBRERO </dc:title>
  <cp:lastModifiedBy>Instituto Municipal para el Desarrollo de las Mujeres</cp:lastModifiedBy>
  <cp:revision>14</cp:revision>
  <dcterms:created xsi:type="dcterms:W3CDTF">2006-08-16T00:00:00Z</dcterms:created>
  <dcterms:modified xsi:type="dcterms:W3CDTF">2026-01-20T20:29:40Z</dcterms:modified>
  <dc:identifier>DAGkt7iVEPg</dc:identifier>
</cp:coreProperties>
</file>